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932" r:id="rId9"/>
    <p:sldId id="2942" r:id="rId10"/>
    <p:sldId id="2945" r:id="rId11"/>
    <p:sldId id="2943" r:id="rId12"/>
    <p:sldId id="2944" r:id="rId13"/>
    <p:sldId id="2946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3"/>
    <p:restoredTop sz="75374"/>
  </p:normalViewPr>
  <p:slideViewPr>
    <p:cSldViewPr snapToGrid="0" snapToObjects="1">
      <p:cViewPr>
        <p:scale>
          <a:sx n="134" d="100"/>
          <a:sy n="134" d="100"/>
        </p:scale>
        <p:origin x="808" y="-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load('/Users/f003vz1/Documents/GitHub/</a:t>
            </a:r>
            <a:r>
              <a:rPr lang="en-US" dirty="0" err="1"/>
              <a:t>Neuroimaging_Pattern_Masks</a:t>
            </a:r>
            <a:r>
              <a:rPr lang="en-US" dirty="0"/>
              <a:t>/</a:t>
            </a:r>
            <a:r>
              <a:rPr lang="en-US" dirty="0" err="1"/>
              <a:t>neurosynth</a:t>
            </a:r>
            <a:r>
              <a:rPr lang="en-US" dirty="0"/>
              <a:t>/</a:t>
            </a:r>
            <a:r>
              <a:rPr lang="en-US" dirty="0" err="1"/>
              <a:t>neurosynth_data_obj.mat</a:t>
            </a:r>
            <a:r>
              <a:rPr lang="en-US" dirty="0"/>
              <a:t>')</a:t>
            </a:r>
          </a:p>
          <a:p>
            <a:r>
              <a:rPr lang="en-US" dirty="0"/>
              <a:t>m = mean(</a:t>
            </a:r>
            <a:r>
              <a:rPr lang="en-US" dirty="0" err="1"/>
              <a:t>neurosynth_data</a:t>
            </a:r>
            <a:r>
              <a:rPr lang="en-US" dirty="0"/>
              <a:t>);</a:t>
            </a:r>
          </a:p>
          <a:p>
            <a:r>
              <a:rPr lang="en-US" dirty="0" err="1"/>
              <a:t>create_figure</a:t>
            </a:r>
            <a:r>
              <a:rPr lang="en-US" dirty="0"/>
              <a:t>('overall p activation montage'); axis off;</a:t>
            </a:r>
          </a:p>
          <a:p>
            <a:r>
              <a:rPr lang="en-US" dirty="0"/>
              <a:t>o2 = montage(m);</a:t>
            </a:r>
          </a:p>
          <a:p>
            <a:r>
              <a:rPr lang="en-US" dirty="0"/>
              <a:t>% Mean across 27072 contrast maps with diverse functional tasks, from </a:t>
            </a:r>
            <a:r>
              <a:rPr lang="en-US" dirty="0" err="1"/>
              <a:t>Neurosynth.org</a:t>
            </a:r>
            <a:r>
              <a:rPr lang="en-US" dirty="0"/>
              <a:t>, downloaded April 2022 (latest version)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45709" y="1006080"/>
            <a:ext cx="1204629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5863" y="-24751"/>
            <a:ext cx="975731" cy="103081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505EC12C-C5DE-2C4B-99E2-FA2DF6F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7" y="1"/>
            <a:ext cx="11070561" cy="100606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 sz="2933" b="0" i="0"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CAE8EE7-39DD-4640-BBF1-364BF13A8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062" t="8265" r="14937" b="9085"/>
          <a:stretch/>
        </p:blipFill>
        <p:spPr>
          <a:xfrm>
            <a:off x="11210661" y="12366"/>
            <a:ext cx="981339" cy="9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Yeo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26E5-FF88-2505-7D70-84B507C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2" y="1245907"/>
            <a:ext cx="5337456" cy="53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Schafer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B99F0-013A-B74E-BC80-A9FE39A2754B}"/>
              </a:ext>
            </a:extLst>
          </p:cNvPr>
          <p:cNvGrpSpPr/>
          <p:nvPr/>
        </p:nvGrpSpPr>
        <p:grpSpPr>
          <a:xfrm>
            <a:off x="1176161" y="3114576"/>
            <a:ext cx="9093694" cy="3382313"/>
            <a:chOff x="55915" y="595424"/>
            <a:chExt cx="7947103" cy="2955850"/>
          </a:xfrm>
        </p:grpSpPr>
        <p:pic>
          <p:nvPicPr>
            <p:cNvPr id="14" name="Picture 13" descr="A diagram of a graph&#10;&#10;Description automatically generated">
              <a:extLst>
                <a:ext uri="{FF2B5EF4-FFF2-40B4-BE49-F238E27FC236}">
                  <a16:creationId xmlns:a16="http://schemas.microsoft.com/office/drawing/2014/main" id="{7AD2DE45-AC7B-D1BF-4CBD-00E0292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53" b="19765"/>
            <a:stretch/>
          </p:blipFill>
          <p:spPr>
            <a:xfrm>
              <a:off x="55915" y="595424"/>
              <a:ext cx="7772400" cy="2955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998D1-9712-CDEB-E91B-A0498C17AF11}"/>
                </a:ext>
              </a:extLst>
            </p:cNvPr>
            <p:cNvSpPr txBox="1"/>
            <p:nvPr/>
          </p:nvSpPr>
          <p:spPr>
            <a:xfrm>
              <a:off x="7156602" y="2857728"/>
              <a:ext cx="83801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9DB1A-3148-EE6C-686E-02C0727167BB}"/>
                </a:ext>
              </a:extLst>
            </p:cNvPr>
            <p:cNvSpPr txBox="1"/>
            <p:nvPr/>
          </p:nvSpPr>
          <p:spPr>
            <a:xfrm>
              <a:off x="7156602" y="3132054"/>
              <a:ext cx="846416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47E7A-8B9A-1B5B-7658-00F9C1446ED0}"/>
                </a:ext>
              </a:extLst>
            </p:cNvPr>
            <p:cNvSpPr txBox="1"/>
            <p:nvPr/>
          </p:nvSpPr>
          <p:spPr>
            <a:xfrm>
              <a:off x="7156603" y="2573903"/>
              <a:ext cx="76096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FPN-A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95F499-121F-100C-C967-DA6414C9DE13}"/>
              </a:ext>
            </a:extLst>
          </p:cNvPr>
          <p:cNvSpPr txBox="1"/>
          <p:nvPr/>
        </p:nvSpPr>
        <p:spPr>
          <a:xfrm>
            <a:off x="8414988" y="2344818"/>
            <a:ext cx="35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Note: missing ref for this figure here…</a:t>
            </a:r>
          </a:p>
          <a:p>
            <a:r>
              <a:rPr lang="en-US" sz="1600" i="1" dirty="0">
                <a:latin typeface="Helvetica Neue Light"/>
                <a:cs typeface="Helvetica Neue Light"/>
              </a:rPr>
              <a:t>Need to find source</a:t>
            </a:r>
          </a:p>
        </p:txBody>
      </p:sp>
    </p:spTree>
    <p:extLst>
      <p:ext uri="{BB962C8B-B14F-4D97-AF65-F5344CB8AC3E}">
        <p14:creationId xmlns:p14="http://schemas.microsoft.com/office/powerpoint/2010/main" val="1729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CBC9-CF77-76C2-E544-B019073A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 as a proxy for cortical hierarchy</a:t>
            </a:r>
            <a:br>
              <a:rPr lang="en-US" dirty="0"/>
            </a:br>
            <a:r>
              <a:rPr lang="en-US" dirty="0"/>
              <a:t> – Burt 2018 Nat Neuro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D9E71723-FB22-0D7B-6655-FABF19C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59" y="107576"/>
            <a:ext cx="44861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283CF-D299-2A17-5F22-DEB0666AAD65}"/>
              </a:ext>
            </a:extLst>
          </p:cNvPr>
          <p:cNvSpPr txBox="1"/>
          <p:nvPr/>
        </p:nvSpPr>
        <p:spPr>
          <a:xfrm>
            <a:off x="658905" y="1250576"/>
            <a:ext cx="6750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T1/T2 ratio is a proxy for myelin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lower the myelin content, the higher the estimated level of cortical hierarchy in macaques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mode (DMN) and cingulo-opercular (CON) network have the lowest T1/T2 and are thus at the “top” of the hierarchy.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are estimated from macaque anatomical projections, with </a:t>
            </a:r>
            <a:r>
              <a:rPr lang="en-US" dirty="0" err="1"/>
              <a:t>supragranular</a:t>
            </a:r>
            <a:r>
              <a:rPr lang="en-US" dirty="0"/>
              <a:t> layers 2/3 mainly with feedforward projections and infragranular layers 5/6 mainly with diffuse feedback projections: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Markov/Kennedy </a:t>
            </a:r>
            <a:r>
              <a:rPr lang="en-US" dirty="0" err="1"/>
              <a:t>JCompAnat</a:t>
            </a:r>
            <a:r>
              <a:rPr lang="en-US" dirty="0"/>
              <a:t>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/full/10.1002/cne.23458</a:t>
            </a:r>
          </a:p>
          <a:p>
            <a:endParaRPr lang="en-US" dirty="0"/>
          </a:p>
          <a:p>
            <a:r>
              <a:rPr lang="en-US" dirty="0"/>
              <a:t>Other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 is being relabeled in 2024 by </a:t>
            </a:r>
            <a:r>
              <a:rPr lang="en-US" dirty="0" err="1"/>
              <a:t>Dosenbach’s</a:t>
            </a:r>
            <a:r>
              <a:rPr lang="en-US" dirty="0"/>
              <a:t> group as a </a:t>
            </a:r>
            <a:r>
              <a:rPr lang="en-US" dirty="0" err="1"/>
              <a:t>somato</a:t>
            </a:r>
            <a:r>
              <a:rPr lang="en-US" dirty="0"/>
              <a:t>-visceral action network (after Gordon 2024 Nature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myelin content tend to be more unimodal (vs. </a:t>
            </a:r>
            <a:r>
              <a:rPr lang="en-US" dirty="0" err="1"/>
              <a:t>transmodal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8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6500-65B7-F8E2-5153-7EDCE78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F35D30-6199-17F6-4F41-11356DBF6B82}"/>
              </a:ext>
            </a:extLst>
          </p:cNvPr>
          <p:cNvGrpSpPr/>
          <p:nvPr/>
        </p:nvGrpSpPr>
        <p:grpSpPr>
          <a:xfrm>
            <a:off x="794821" y="2319351"/>
            <a:ext cx="5301179" cy="3377843"/>
            <a:chOff x="4854182" y="3724494"/>
            <a:chExt cx="4009787" cy="25698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D33A5F-9103-12A7-E1A3-1AE3DDBD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4182" y="3724494"/>
              <a:ext cx="4009787" cy="256980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63A33F-FC5E-B385-AE5F-A0BE93047073}"/>
                </a:ext>
              </a:extLst>
            </p:cNvPr>
            <p:cNvSpPr/>
            <p:nvPr/>
          </p:nvSpPr>
          <p:spPr>
            <a:xfrm>
              <a:off x="5604657" y="5398638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3B6128-D0FB-3118-CB9C-5B763CE85266}"/>
                </a:ext>
              </a:extLst>
            </p:cNvPr>
            <p:cNvSpPr/>
            <p:nvPr/>
          </p:nvSpPr>
          <p:spPr>
            <a:xfrm>
              <a:off x="7077905" y="4790832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4342F3-424D-1125-4142-AE47645BAA54}"/>
                </a:ext>
              </a:extLst>
            </p:cNvPr>
            <p:cNvSpPr txBox="1"/>
            <p:nvPr/>
          </p:nvSpPr>
          <p:spPr>
            <a:xfrm>
              <a:off x="6963431" y="4486067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aINS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A2FFD-A933-E8DA-FDC2-009A839F852D}"/>
                </a:ext>
              </a:extLst>
            </p:cNvPr>
            <p:cNvSpPr txBox="1"/>
            <p:nvPr/>
          </p:nvSpPr>
          <p:spPr>
            <a:xfrm>
              <a:off x="5448646" y="5104381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dACC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1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principle of cortical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4D55-B636-ED36-3EEA-9C4FDEF8F489}"/>
              </a:ext>
            </a:extLst>
          </p:cNvPr>
          <p:cNvSpPr txBox="1"/>
          <p:nvPr/>
        </p:nvSpPr>
        <p:spPr>
          <a:xfrm>
            <a:off x="4664152" y="3074666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from macaque to human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B1ACB-DC86-33B7-34F0-75A7FB23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7035" r="34620" b="31358"/>
          <a:stretch/>
        </p:blipFill>
        <p:spPr bwMode="auto">
          <a:xfrm>
            <a:off x="411127" y="2635186"/>
            <a:ext cx="4210493" cy="30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15A10-4E7B-4F7B-42C2-34882384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60580" r="54840" b="30476"/>
          <a:stretch/>
        </p:blipFill>
        <p:spPr bwMode="auto">
          <a:xfrm>
            <a:off x="1675964" y="5286851"/>
            <a:ext cx="1631000" cy="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C7A1B-75E4-4A07-6777-0484DEF4BFBC}"/>
              </a:ext>
            </a:extLst>
          </p:cNvPr>
          <p:cNvSpPr txBox="1"/>
          <p:nvPr/>
        </p:nvSpPr>
        <p:spPr>
          <a:xfrm>
            <a:off x="4664152" y="4407281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during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4635796" y="1727875"/>
            <a:ext cx="658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(integrative)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52D4E3-AC5D-7E01-0ADA-EA8E799A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19" r="65036" b="14832"/>
          <a:stretch/>
        </p:blipFill>
        <p:spPr>
          <a:xfrm flipH="1">
            <a:off x="442589" y="5708862"/>
            <a:ext cx="2199775" cy="99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241C9B-B8DB-367A-2A90-87E87CCE2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" t="85375" r="65340" b="3876"/>
          <a:stretch/>
        </p:blipFill>
        <p:spPr>
          <a:xfrm flipH="1">
            <a:off x="2771889" y="5708860"/>
            <a:ext cx="2199775" cy="99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D6E598-DAB9-87D2-0788-9312D11DE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6124" r="65036"/>
          <a:stretch/>
        </p:blipFill>
        <p:spPr>
          <a:xfrm>
            <a:off x="1675964" y="6627591"/>
            <a:ext cx="1631000" cy="265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EA555-AF06-627D-1D84-CAB555F7D6B2}"/>
              </a:ext>
            </a:extLst>
          </p:cNvPr>
          <p:cNvSpPr txBox="1"/>
          <p:nvPr/>
        </p:nvSpPr>
        <p:spPr>
          <a:xfrm>
            <a:off x="4664152" y="5910017"/>
            <a:ext cx="569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Macaque cortical hierarchy: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</p:spTree>
    <p:extLst>
      <p:ext uri="{BB962C8B-B14F-4D97-AF65-F5344CB8AC3E}">
        <p14:creationId xmlns:p14="http://schemas.microsoft.com/office/powerpoint/2010/main" val="40206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4DF9315-1571-7088-3D24-9AEB9539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52" y="1245908"/>
            <a:ext cx="5913953" cy="52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13668</TotalTime>
  <Words>960</Words>
  <Application>Microsoft Macintosh PowerPoint</Application>
  <PresentationFormat>Widescreen</PresentationFormat>
  <Paragraphs>305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A principle of cortical organization</vt:lpstr>
      <vt:lpstr>Principal gradient</vt:lpstr>
      <vt:lpstr>Margulies gradients mapped to Yeo networks</vt:lpstr>
      <vt:lpstr>Margulies gradients mapped to Schafer networks</vt:lpstr>
      <vt:lpstr>Myelination as a proxy for cortical hierarchy  – Burt 2018 Nat Neuro</vt:lpstr>
      <vt:lpstr>  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110</cp:revision>
  <dcterms:created xsi:type="dcterms:W3CDTF">2018-08-10T15:33:06Z</dcterms:created>
  <dcterms:modified xsi:type="dcterms:W3CDTF">2024-11-05T22:20:22Z</dcterms:modified>
</cp:coreProperties>
</file>